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71" r:id="rId5"/>
    <p:sldId id="272" r:id="rId6"/>
    <p:sldId id="273" r:id="rId7"/>
    <p:sldId id="259" r:id="rId8"/>
    <p:sldId id="261" r:id="rId9"/>
    <p:sldId id="262" r:id="rId10"/>
    <p:sldId id="264" r:id="rId11"/>
    <p:sldId id="265" r:id="rId12"/>
    <p:sldId id="269" r:id="rId13"/>
    <p:sldId id="274" r:id="rId14"/>
    <p:sldId id="275" r:id="rId15"/>
    <p:sldId id="270" r:id="rId16"/>
    <p:sldId id="267" r:id="rId17"/>
    <p:sldId id="26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9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55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27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71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89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32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95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48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17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13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577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2029809-E713-4746-93AB-C401C44921A6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8E5B6EA-E7CD-4321-B7C7-C8CBF6A9C2D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03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6DD1-9F76-6767-2FDF-DC5DB84FC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63848"/>
          </a:xfrm>
        </p:spPr>
        <p:txBody>
          <a:bodyPr>
            <a:normAutofit/>
          </a:bodyPr>
          <a:lstStyle/>
          <a:p>
            <a:pPr algn="ctr"/>
            <a:r>
              <a:rPr lang="en-IN" sz="6600" dirty="0"/>
              <a:t>Predicting Bike Share due to Weather Forecast</a:t>
            </a:r>
            <a:br>
              <a:rPr lang="en-IN" sz="6000" i="1" dirty="0"/>
            </a:br>
            <a:r>
              <a:rPr lang="en-IN" sz="4400" i="1" dirty="0"/>
              <a:t>IE 7300 Statistical Learning for Engineers</a:t>
            </a:r>
            <a:br>
              <a:rPr lang="en-IN" sz="4400" i="1" dirty="0"/>
            </a:br>
            <a:r>
              <a:rPr lang="en-IN" sz="4400" b="1" i="1" dirty="0"/>
              <a:t>Project Overview By Group- 12</a:t>
            </a:r>
            <a:br>
              <a:rPr lang="en-IN" sz="4400" i="1" dirty="0"/>
            </a:br>
            <a:endParaRPr lang="en-IN" sz="66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9ABAE-9113-2FD5-4D54-38FDB61DE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22800"/>
            <a:ext cx="10058400" cy="1476248"/>
          </a:xfrm>
        </p:spPr>
        <p:txBody>
          <a:bodyPr/>
          <a:lstStyle/>
          <a:p>
            <a:pPr algn="ctr"/>
            <a:r>
              <a:rPr lang="en-IN" dirty="0"/>
              <a:t>Abhijeeta Gupta</a:t>
            </a:r>
          </a:p>
          <a:p>
            <a:pPr algn="ctr"/>
            <a:r>
              <a:rPr lang="en-IN" dirty="0"/>
              <a:t>Vincenzo Coppola</a:t>
            </a:r>
          </a:p>
          <a:p>
            <a:pPr algn="ctr"/>
            <a:r>
              <a:rPr lang="en-IN" dirty="0"/>
              <a:t>Varun Vyas</a:t>
            </a:r>
          </a:p>
        </p:txBody>
      </p:sp>
    </p:spTree>
    <p:extLst>
      <p:ext uri="{BB962C8B-B14F-4D97-AF65-F5344CB8AC3E}">
        <p14:creationId xmlns:p14="http://schemas.microsoft.com/office/powerpoint/2010/main" val="303822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2" name="Rectangle 6201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4" name="Rectangle 6203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06" name="Straight Connector 6205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08" name="Rectangle 6207">
            <a:extLst>
              <a:ext uri="{FF2B5EF4-FFF2-40B4-BE49-F238E27FC236}">
                <a16:creationId xmlns:a16="http://schemas.microsoft.com/office/drawing/2014/main" id="{7527CA15-1C7B-4C0C-86EE-385C1D6C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0" name="Rectangle 6209">
            <a:extLst>
              <a:ext uri="{FF2B5EF4-FFF2-40B4-BE49-F238E27FC236}">
                <a16:creationId xmlns:a16="http://schemas.microsoft.com/office/drawing/2014/main" id="{ED643915-9209-40AB-8194-9D9125C0A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28A27-09F9-83DC-CD35-90EE3796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78" y="5768455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>
                <a:solidFill>
                  <a:srgbClr val="FFFFFF"/>
                </a:solidFill>
              </a:rPr>
              <a:t>Understanding the relation between temperature, humidity &amp; windspeed vs the users through regression plots</a:t>
            </a:r>
            <a:br>
              <a:rPr lang="en-US" sz="2800">
                <a:solidFill>
                  <a:srgbClr val="FFFFFF"/>
                </a:solidFill>
              </a:rPr>
            </a:br>
            <a:br>
              <a:rPr lang="en-US" sz="2800">
                <a:solidFill>
                  <a:srgbClr val="FFFFFF"/>
                </a:solidFill>
              </a:rPr>
            </a:br>
            <a:r>
              <a:rPr lang="en-US" sz="2800">
                <a:solidFill>
                  <a:srgbClr val="FFFFFF"/>
                </a:solidFill>
              </a:rPr>
              <a:t>Reasoning behind heat_index from previous slide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8501A8E-D74F-CA11-8B50-8EE0677FA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915" y="748503"/>
            <a:ext cx="3644062" cy="3489189"/>
          </a:xfrm>
          <a:prstGeom prst="rect">
            <a:avLst/>
          </a:prstGeom>
        </p:spPr>
      </p:pic>
      <p:sp>
        <p:nvSpPr>
          <p:cNvPr id="6212" name="Rectangle 6211">
            <a:extLst>
              <a:ext uri="{FF2B5EF4-FFF2-40B4-BE49-F238E27FC236}">
                <a16:creationId xmlns:a16="http://schemas.microsoft.com/office/drawing/2014/main" id="{8A54198A-4950-48AB-BDD3-16D7F9084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35929EE-E46F-0336-AAEE-D37FD080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23" y="628433"/>
            <a:ext cx="4008470" cy="3818067"/>
          </a:xfrm>
          <a:prstGeom prst="rect">
            <a:avLst/>
          </a:prstGeom>
        </p:spPr>
      </p:pic>
      <p:sp>
        <p:nvSpPr>
          <p:cNvPr id="6214" name="Rectangle 6213">
            <a:extLst>
              <a:ext uri="{FF2B5EF4-FFF2-40B4-BE49-F238E27FC236}">
                <a16:creationId xmlns:a16="http://schemas.microsoft.com/office/drawing/2014/main" id="{30F05B05-D1D0-4D96-A6C6-E0095E789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3E320B7-09F8-5379-5A63-8319951B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984" y="579053"/>
            <a:ext cx="4008468" cy="3828087"/>
          </a:xfrm>
          <a:prstGeom prst="rect">
            <a:avLst/>
          </a:prstGeom>
        </p:spPr>
      </p:pic>
      <p:sp>
        <p:nvSpPr>
          <p:cNvPr id="6216" name="Rectangle 6215">
            <a:extLst>
              <a:ext uri="{FF2B5EF4-FFF2-40B4-BE49-F238E27FC236}">
                <a16:creationId xmlns:a16="http://schemas.microsoft.com/office/drawing/2014/main" id="{6561554E-8EEC-420C-93A0-4E77A8A0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8043F-DC1D-2A89-C3EA-637D9FE5C277}"/>
              </a:ext>
            </a:extLst>
          </p:cNvPr>
          <p:cNvSpPr/>
          <p:nvPr/>
        </p:nvSpPr>
        <p:spPr>
          <a:xfrm>
            <a:off x="6213694" y="784601"/>
            <a:ext cx="1558434" cy="1703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Windspeed and Users</a:t>
            </a:r>
          </a:p>
        </p:txBody>
      </p:sp>
    </p:spTree>
    <p:extLst>
      <p:ext uri="{BB962C8B-B14F-4D97-AF65-F5344CB8AC3E}">
        <p14:creationId xmlns:p14="http://schemas.microsoft.com/office/powerpoint/2010/main" val="227660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2F4B-A1B6-A1BF-B35A-6764BA2F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16315"/>
            <a:ext cx="10058400" cy="973237"/>
          </a:xfrm>
        </p:spPr>
        <p:txBody>
          <a:bodyPr/>
          <a:lstStyle/>
          <a:p>
            <a:pPr algn="ctr"/>
            <a:r>
              <a:rPr lang="en-IN" dirty="0"/>
              <a:t>Methodologies Applied: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B209B-3E93-61F4-F97B-0876DFCC5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854" t="31642" r="46448" b="28452"/>
          <a:stretch/>
        </p:blipFill>
        <p:spPr>
          <a:xfrm>
            <a:off x="3591710" y="1949381"/>
            <a:ext cx="4744720" cy="3711217"/>
          </a:xfrm>
        </p:spPr>
      </p:pic>
    </p:spTree>
    <p:extLst>
      <p:ext uri="{BB962C8B-B14F-4D97-AF65-F5344CB8AC3E}">
        <p14:creationId xmlns:p14="http://schemas.microsoft.com/office/powerpoint/2010/main" val="3286790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8283-7923-9033-E035-5BD6395A4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753" y="1889696"/>
            <a:ext cx="3575832" cy="43660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Creating a model to estimate the relationship between input and output variables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Gradient Descent and Closed Form Solution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Evaluating the accuracy of the model to ensure it is effective in predicting outcomes (even for other models)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Learning the weights of the descriptive hyperplane by Minimizing the error </a:t>
            </a:r>
            <a:endParaRPr lang="en-IN" dirty="0"/>
          </a:p>
        </p:txBody>
      </p:sp>
      <p:sp>
        <p:nvSpPr>
          <p:cNvPr id="4" name="Google Shape;54;p8">
            <a:extLst>
              <a:ext uri="{FF2B5EF4-FFF2-40B4-BE49-F238E27FC236}">
                <a16:creationId xmlns:a16="http://schemas.microsoft.com/office/drawing/2014/main" id="{8B23D46D-934E-0009-07F4-28EF8AC5BF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489562"/>
            <a:ext cx="10058400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</a:t>
            </a:r>
            <a:endParaRPr lang="en-US" sz="48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8398631-C197-8B41-E648-124161C1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636" y="2022467"/>
            <a:ext cx="5756333" cy="36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72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D9A6-F0C9-313B-9AD4-D439A75E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35269"/>
            <a:ext cx="10058400" cy="879015"/>
          </a:xfrm>
        </p:spPr>
        <p:txBody>
          <a:bodyPr/>
          <a:lstStyle/>
          <a:p>
            <a:pPr algn="ctr"/>
            <a:r>
              <a:rPr lang="en-US" dirty="0"/>
              <a:t>Building the Baseline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2A7509-066D-CD66-9A49-3238EBA000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340139"/>
              </p:ext>
            </p:extLst>
          </p:nvPr>
        </p:nvGraphicFramePr>
        <p:xfrm>
          <a:off x="582611" y="1797903"/>
          <a:ext cx="10886953" cy="1910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230">
                  <a:extLst>
                    <a:ext uri="{9D8B030D-6E8A-4147-A177-3AD203B41FA5}">
                      <a16:colId xmlns:a16="http://schemas.microsoft.com/office/drawing/2014/main" val="4010111480"/>
                    </a:ext>
                  </a:extLst>
                </a:gridCol>
                <a:gridCol w="6258723">
                  <a:extLst>
                    <a:ext uri="{9D8B030D-6E8A-4147-A177-3AD203B41FA5}">
                      <a16:colId xmlns:a16="http://schemas.microsoft.com/office/drawing/2014/main" val="586054032"/>
                    </a:ext>
                  </a:extLst>
                </a:gridCol>
              </a:tblGrid>
              <a:tr h="372856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939976"/>
                  </a:ext>
                </a:extLst>
              </a:tr>
              <a:tr h="447089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Df_bike_baseline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Df_test_baseline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Datasets in their entirety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638342"/>
                  </a:ext>
                </a:extLst>
              </a:tr>
              <a:tr h="245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Df_bike_historical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Df_test_historical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without multicollinearities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088453"/>
                  </a:ext>
                </a:extLst>
              </a:tr>
              <a:tr h="4501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Df_bike_limited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Df_test_limited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bare minimum information (Time and Weather)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14454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EA2039A-1E9C-D5E3-C1DD-75D5D90BF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1" r="52083"/>
          <a:stretch/>
        </p:blipFill>
        <p:spPr bwMode="auto">
          <a:xfrm>
            <a:off x="1249296" y="3708094"/>
            <a:ext cx="3990861" cy="2521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91EE15D-A34D-4B77-8AFF-035995D7CD3F}"/>
              </a:ext>
            </a:extLst>
          </p:cNvPr>
          <p:cNvSpPr/>
          <p:nvPr/>
        </p:nvSpPr>
        <p:spPr>
          <a:xfrm>
            <a:off x="1097280" y="4778619"/>
            <a:ext cx="2033147" cy="14865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65A70D6-05D1-B565-4433-BED797CF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69" y="3791713"/>
            <a:ext cx="5943600" cy="218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733349-6E4B-EC4D-E240-59CE19CC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065" y="204087"/>
            <a:ext cx="2914568" cy="631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C99EDA-D150-C412-8560-25FC7AB0EACE}"/>
              </a:ext>
            </a:extLst>
          </p:cNvPr>
          <p:cNvSpPr txBox="1"/>
          <p:nvPr/>
        </p:nvSpPr>
        <p:spPr>
          <a:xfrm>
            <a:off x="8366289" y="410066"/>
            <a:ext cx="200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Closed Form!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F62196B-8C9C-17BE-9445-806F18B2861D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rot="10800000">
            <a:off x="7429633" y="519678"/>
            <a:ext cx="936656" cy="75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59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1E0793-1126-4F34-BE99-D06A1092D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9DE433-5306-48EF-B46B-8E6466C19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F6852-967D-0D5A-53BF-D3A558D5F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58" y="5512039"/>
            <a:ext cx="4468337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Gradient Descent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90BA89B-D9D1-0DBF-18C3-59880F421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1" b="2"/>
          <a:stretch/>
        </p:blipFill>
        <p:spPr>
          <a:xfrm>
            <a:off x="471391" y="499957"/>
            <a:ext cx="3672682" cy="409626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EFD60D-D88D-4EF7-B4ED-BEF94A0B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07F1A34-6A10-1B57-4DF8-01F9DF7B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6" y="482499"/>
            <a:ext cx="4250512" cy="394470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EDB0AD-E419-66D1-3038-6D9E52A2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739" y="571223"/>
            <a:ext cx="3437255" cy="38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8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3E22-1A27-83E1-02A8-83B824B8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63819"/>
            <a:ext cx="10058400" cy="10283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ADDING THE PENALTY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CD05-12A3-13E3-29CA-3ACFCE4F6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073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technique is L2 regularization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Remove Multicollinearity and Avoid Overfitting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aim is to decrease both inaccuracy and the number of coefficients.</a:t>
            </a:r>
            <a:endParaRPr lang="en-IN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0C9423F-42F2-AF77-637B-2829E10D7788}"/>
              </a:ext>
            </a:extLst>
          </p:cNvPr>
          <p:cNvCxnSpPr/>
          <p:nvPr/>
        </p:nvCxnSpPr>
        <p:spPr>
          <a:xfrm rot="16200000" flipH="1">
            <a:off x="4710360" y="3469315"/>
            <a:ext cx="449317" cy="3686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7D77C81-84A3-0E6B-7E86-8B23070423BD}"/>
              </a:ext>
            </a:extLst>
          </p:cNvPr>
          <p:cNvCxnSpPr>
            <a:cxnSpLocks/>
          </p:cNvCxnSpPr>
          <p:nvPr/>
        </p:nvCxnSpPr>
        <p:spPr>
          <a:xfrm rot="5400000">
            <a:off x="6820642" y="5305924"/>
            <a:ext cx="321382" cy="26151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30B1AB1-D3B2-DABC-4700-AAD56EFED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" b="37832"/>
          <a:stretch/>
        </p:blipFill>
        <p:spPr>
          <a:xfrm>
            <a:off x="1264526" y="3306671"/>
            <a:ext cx="3486150" cy="229420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98E3DBA-77BB-C579-9340-BC54DDB63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53" r="58563"/>
          <a:stretch/>
        </p:blipFill>
        <p:spPr>
          <a:xfrm>
            <a:off x="5181820" y="3355779"/>
            <a:ext cx="1747918" cy="128439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0AD655E-565D-40C1-F95A-CD356814E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90"/>
          <a:stretch/>
        </p:blipFill>
        <p:spPr>
          <a:xfrm>
            <a:off x="7135531" y="3514383"/>
            <a:ext cx="2684318" cy="1855451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0B33FB1A-892D-E856-41C8-882888F3A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82" r="60497"/>
          <a:stretch/>
        </p:blipFill>
        <p:spPr>
          <a:xfrm>
            <a:off x="5119361" y="4674826"/>
            <a:ext cx="1707776" cy="133936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A0CC3B2-C5CA-A66B-7D9F-CDFA7BC88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214" y="4453773"/>
            <a:ext cx="2680855" cy="1687945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E92AC4F7-0286-D5AE-4775-36816694C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498" y="2589841"/>
            <a:ext cx="2307936" cy="181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3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CFCD50F-4BF3-4733-BD42-5567080A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D8B5A-DAFD-8103-873D-8AC02EB24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459" y="634946"/>
            <a:ext cx="482128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ym typeface="Montserrat"/>
              </a:rPr>
              <a:t>ADDITIONAL</a:t>
            </a:r>
            <a:r>
              <a:rPr lang="en-US" b="1" i="0" u="none" strike="noStrike" cap="none" dirty="0">
                <a:sym typeface="Montserrat"/>
              </a:rPr>
              <a:t> ALTERATIONS 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7C2466A-2320-4205-BDC2-056CD8BC2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4F77B6-3AFC-4981-A39A-15994073E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22A300-A12E-4C3D-A574-71AFFA8F2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7D21A87-2874-4438-84BA-E02F7C632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0A69F5-520C-404C-9614-071AAE13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C3F5FDC-41F3-2843-DC85-2A3BE5E9C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85" b="39322"/>
          <a:stretch/>
        </p:blipFill>
        <p:spPr>
          <a:xfrm>
            <a:off x="481543" y="965991"/>
            <a:ext cx="2777049" cy="22011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45464C-4B1B-6126-C118-2333B446B7D6}"/>
              </a:ext>
            </a:extLst>
          </p:cNvPr>
          <p:cNvSpPr txBox="1"/>
          <p:nvPr/>
        </p:nvSpPr>
        <p:spPr>
          <a:xfrm>
            <a:off x="6728459" y="2755095"/>
            <a:ext cx="4821283" cy="16802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the Model on daily rental data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results could be due to less variance in the data which explains significant increase in R^2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D683B1-E7B7-4AF5-8BF1-00757F13F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B07ECB0-AC96-4F4F-AB0C-44EA1353C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891F2AC-A02B-5D6D-3319-69003BD0E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11" r="65630"/>
          <a:stretch/>
        </p:blipFill>
        <p:spPr>
          <a:xfrm>
            <a:off x="3630955" y="3285480"/>
            <a:ext cx="2346149" cy="20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7F5E-82B5-937B-03B7-6DC03893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5637"/>
          </a:xfrm>
        </p:spPr>
        <p:txBody>
          <a:bodyPr/>
          <a:lstStyle/>
          <a:p>
            <a:r>
              <a:rPr lang="en-IN" dirty="0"/>
              <a:t>Neural Network: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9CE6-6441-1081-5812-E160754E3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79746"/>
            <a:ext cx="10058400" cy="1984586"/>
          </a:xfrm>
        </p:spPr>
        <p:txBody>
          <a:bodyPr>
            <a:normAutofit lnSpcReduction="10000"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Input layer: Information passed to the model​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Hidden layer: Group of neurons where calculations are done.​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Output layer: Result of the calculations where output node can be single or several nodes depending on the problem​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Error is determined after receiving the predictions​</a:t>
            </a:r>
          </a:p>
          <a:p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595359-9351-8CFF-258A-6703517A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25" y="3552227"/>
            <a:ext cx="5192455" cy="27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51D0A-C9CC-C3CA-9E20-736A7200A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38" y="3587242"/>
            <a:ext cx="3883875" cy="267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F4DF-53CB-4571-DFBB-B392835C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05317"/>
          </a:xfrm>
        </p:spPr>
        <p:txBody>
          <a:bodyPr/>
          <a:lstStyle/>
          <a:p>
            <a:pPr algn="ctr"/>
            <a:r>
              <a:rPr lang="en-IN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CC60C-8B05-6D55-1EF3-A67F234A6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comparing the models mentioned above, it can be concluded that: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Neural Network model is performing well in terms of prediction, as there are no signs of overfitting or underfitting.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Ridge regression includes a penalty term which helps to reduce over-fitting and ensures that a solution can be found.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Daily Data may be better suited for predicting bike rentals however less useful depending on granularity needed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Further parameter optimization may be required especially for the likes of Mini-Batch and Stochastic Gradient Descent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99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C21C-74E0-1C18-6B7F-D554D833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89939"/>
            <a:ext cx="10058400" cy="1003717"/>
          </a:xfrm>
        </p:spPr>
        <p:txBody>
          <a:bodyPr/>
          <a:lstStyle/>
          <a:p>
            <a:pPr algn="ctr"/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8E30-5BB8-C543-3BD0-2BEA51C0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78" y="1765106"/>
            <a:ext cx="11432345" cy="4590879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IN" sz="2300" b="1" dirty="0"/>
              <a:t>Problem Setting: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Bike sharing systems provide convenient and affordable way for residents to rent bikes, w/ automated rental processes and the ability to return bikes at different locations.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The growth of bike-sharing programs has been significant over the past decade, with over 3000 systems and 9 billion bikes offered globally as of 2021.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Bike-sharing programs help reduce carbon emissions and provide a healthier alternative to driving in large cities, but it is important to manage the growing demand and supply through data science techniques such as predicting demand</a:t>
            </a:r>
            <a:endParaRPr lang="en-IN" sz="2300" dirty="0"/>
          </a:p>
          <a:p>
            <a:pPr algn="just"/>
            <a:r>
              <a:rPr lang="en-IN" sz="2300" b="1" dirty="0"/>
              <a:t>Problem Definition: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Objective: Predict hourly bike rental count using weather and seasonal forecast data from 2011-2012.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Techniques used: Machine learning algorithms including normalized and unpenalized regressions.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Data preparation: Cleaning and visualizing data to remove redundant columns and multicollinearity.</a:t>
            </a:r>
            <a:endParaRPr lang="en-IN" sz="2300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063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F595-7144-7E6A-124F-7788C124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3319"/>
            <a:ext cx="10058400" cy="1227237"/>
          </a:xfrm>
        </p:spPr>
        <p:txBody>
          <a:bodyPr/>
          <a:lstStyle/>
          <a:p>
            <a:pPr algn="ctr"/>
            <a:r>
              <a:rPr lang="en-IN" b="1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B335-A397-4C6D-9C18-09CA01238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48" y="1766603"/>
            <a:ext cx="11563643" cy="3992358"/>
          </a:xfrm>
        </p:spPr>
        <p:txBody>
          <a:bodyPr>
            <a:noAutofit/>
          </a:bodyPr>
          <a:lstStyle/>
          <a:p>
            <a:pPr marL="457200" indent="-436563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data provided consists of two datasets, one which consists of hourly rental bike counts and one daily counts </a:t>
            </a:r>
          </a:p>
          <a:p>
            <a:pPr marL="457200" indent="-436563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Data provided by University of Porto Portugal for the Capital bikeshare system during the period of 2011-2012</a:t>
            </a:r>
          </a:p>
          <a:p>
            <a:pPr marL="457200" indent="-43656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Data consists of time and weather-related variables (season, year, month, hour, holiday, weekday, working day, weather, and temperature)</a:t>
            </a:r>
          </a:p>
          <a:p>
            <a:pPr marL="457200" indent="-43656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Hourly dataset intended for training contains 17389 records and 17 attributes, The daily dataset has 731 records and the same attributes aside from hour</a:t>
            </a:r>
          </a:p>
          <a:p>
            <a:pPr marL="457200" indent="-43656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output or target variable of interest is the “</a:t>
            </a:r>
            <a:r>
              <a:rPr lang="en-US" sz="1800" dirty="0" err="1"/>
              <a:t>cnt</a:t>
            </a:r>
            <a:r>
              <a:rPr lang="en-US" sz="1800" dirty="0"/>
              <a:t>" attribute, representing the total number of rental bikes at that hour or day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99077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1BB09D9-EF1C-14F4-D013-7B36AAB2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7" y="853687"/>
            <a:ext cx="11358940" cy="2145578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72A94-98D7-F472-D338-5248767E5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9"/>
          <a:stretch/>
        </p:blipFill>
        <p:spPr>
          <a:xfrm>
            <a:off x="678668" y="3745523"/>
            <a:ext cx="10833197" cy="1769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7E641-A2B0-40AC-2255-E024B5AD1187}"/>
              </a:ext>
            </a:extLst>
          </p:cNvPr>
          <p:cNvSpPr txBox="1"/>
          <p:nvPr/>
        </p:nvSpPr>
        <p:spPr>
          <a:xfrm>
            <a:off x="4451106" y="423952"/>
            <a:ext cx="328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HOURLY </a:t>
            </a:r>
            <a:r>
              <a:rPr lang="en-US" dirty="0"/>
              <a:t>(Main Training Dataset)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BBE2F-FF6B-64F4-32EF-0A03CBC0D8D8}"/>
              </a:ext>
            </a:extLst>
          </p:cNvPr>
          <p:cNvSpPr txBox="1"/>
          <p:nvPr/>
        </p:nvSpPr>
        <p:spPr>
          <a:xfrm>
            <a:off x="3899938" y="3244334"/>
            <a:ext cx="439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Daily</a:t>
            </a:r>
            <a:r>
              <a:rPr lang="en-US" dirty="0"/>
              <a:t> (Testing and Alternate Training Dataset)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AEB34-37EB-96E7-2856-A3E5F017DCB7}"/>
              </a:ext>
            </a:extLst>
          </p:cNvPr>
          <p:cNvCxnSpPr>
            <a:cxnSpLocks/>
          </p:cNvCxnSpPr>
          <p:nvPr/>
        </p:nvCxnSpPr>
        <p:spPr>
          <a:xfrm>
            <a:off x="0" y="3156439"/>
            <a:ext cx="12192000" cy="0"/>
          </a:xfrm>
          <a:prstGeom prst="line">
            <a:avLst/>
          </a:prstGeom>
          <a:ln w="762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8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84AD-0D91-F483-F694-AAF5A6DDF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0" y="916056"/>
            <a:ext cx="10798419" cy="80097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Preprocessing – Validation and Cleaning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53E1B98-913E-7156-469C-DA777D39D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10"/>
          <a:stretch/>
        </p:blipFill>
        <p:spPr bwMode="auto">
          <a:xfrm>
            <a:off x="918111" y="1858784"/>
            <a:ext cx="2032470" cy="3531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CFFA853-C802-0686-ED98-E289DE505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30" b="15969"/>
          <a:stretch/>
        </p:blipFill>
        <p:spPr bwMode="auto">
          <a:xfrm>
            <a:off x="2277124" y="1952794"/>
            <a:ext cx="2602851" cy="34637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99671AA-A8F7-5080-A850-015F21C8C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97"/>
          <a:stretch/>
        </p:blipFill>
        <p:spPr bwMode="auto">
          <a:xfrm>
            <a:off x="334375" y="5416530"/>
            <a:ext cx="4700163" cy="525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EF3AD6B5-1241-7FB1-742E-2CA59D473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945" y="1880723"/>
            <a:ext cx="3908108" cy="3535807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E65A0A1E-7942-617F-8B0D-4D08DD6560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" t="4731" r="56451" b="7738"/>
          <a:stretch/>
        </p:blipFill>
        <p:spPr>
          <a:xfrm>
            <a:off x="8287442" y="1766199"/>
            <a:ext cx="3445156" cy="37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3EAAF-3F26-7190-F579-BD639CE8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46" y="988906"/>
            <a:ext cx="11764108" cy="74781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Preprocessing – Engineering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4D4708-2C21-27CD-0853-1774E0EE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17" y="2711875"/>
            <a:ext cx="4076700" cy="2731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785251-F803-6F0E-09D9-62EAE5D8E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96" y="3314959"/>
            <a:ext cx="5943600" cy="601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36C07-CEE5-C28D-EC83-0EB60533DD1F}"/>
              </a:ext>
            </a:extLst>
          </p:cNvPr>
          <p:cNvSpPr txBox="1"/>
          <p:nvPr/>
        </p:nvSpPr>
        <p:spPr>
          <a:xfrm>
            <a:off x="1252344" y="2295409"/>
            <a:ext cx="37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Count_bin</a:t>
            </a:r>
            <a:r>
              <a:rPr lang="en-US" dirty="0"/>
              <a:t>: used mainly for visualizing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3D000-7E16-8EF3-5326-D4B4E7AFE210}"/>
              </a:ext>
            </a:extLst>
          </p:cNvPr>
          <p:cNvSpPr txBox="1"/>
          <p:nvPr/>
        </p:nvSpPr>
        <p:spPr>
          <a:xfrm>
            <a:off x="6320673" y="2945627"/>
            <a:ext cx="457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Heat_index</a:t>
            </a:r>
            <a:r>
              <a:rPr lang="en-US" dirty="0"/>
              <a:t>: used for increasing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32875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40FA1-5EB7-A886-6EDD-83584D10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196" y="590984"/>
            <a:ext cx="5127171" cy="2184010"/>
          </a:xfrm>
        </p:spPr>
        <p:txBody>
          <a:bodyPr>
            <a:normAutofit/>
          </a:bodyPr>
          <a:lstStyle/>
          <a:p>
            <a:r>
              <a:rPr lang="en-IN" b="1" dirty="0"/>
              <a:t>Exploratory Data Analysis: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199BB7-F463-478F-2DE5-39F7096C9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556" y="645106"/>
            <a:ext cx="5260899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28652-F9FD-8A72-F442-78D42E97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976" y="3518359"/>
            <a:ext cx="5127172" cy="1503678"/>
          </a:xfrm>
        </p:spPr>
        <p:txBody>
          <a:bodyPr>
            <a:normAutofit/>
          </a:bodyPr>
          <a:lstStyle/>
          <a:p>
            <a:r>
              <a:rPr lang="en-IN" dirty="0"/>
              <a:t>Started by plotting histogram of all attributes to better understand each columns distributions</a:t>
            </a:r>
          </a:p>
          <a:p>
            <a:endParaRPr lang="en-IN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88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1198E-DD84-FAF5-FC51-0C238B87070A}"/>
              </a:ext>
            </a:extLst>
          </p:cNvPr>
          <p:cNvSpPr txBox="1"/>
          <p:nvPr/>
        </p:nvSpPr>
        <p:spPr>
          <a:xfrm>
            <a:off x="255805" y="1795960"/>
            <a:ext cx="3778580" cy="46943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rgbClr val="FFFFFF"/>
                </a:solidFill>
              </a:rPr>
              <a:t>Utilized engineered </a:t>
            </a:r>
            <a:r>
              <a:rPr lang="en-US" spc="-50" dirty="0" err="1">
                <a:solidFill>
                  <a:srgbClr val="FFFFFF"/>
                </a:solidFill>
              </a:rPr>
              <a:t>count_bin</a:t>
            </a:r>
            <a:r>
              <a:rPr lang="en-US" spc="-50" dirty="0">
                <a:solidFill>
                  <a:srgbClr val="FFFFFF"/>
                </a:solidFill>
              </a:rPr>
              <a:t> column to visualize how these attributes are distributed based on the target column level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pc="-5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rgbClr val="FFFFFF"/>
                </a:solidFill>
              </a:rPr>
              <a:t>Takeaways shown here: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rgbClr val="FFFFFF"/>
                </a:solidFill>
              </a:rPr>
              <a:t>As temperature increases, more records indicate high rentals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pc="-50" dirty="0">
                <a:solidFill>
                  <a:srgbClr val="FFFFFF"/>
                </a:solidFill>
              </a:rPr>
              <a:t>As weather worsens, more records indicate low rentals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31506A44-E147-C230-882A-7621B14DF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8" r="7351" b="-1"/>
          <a:stretch/>
        </p:blipFill>
        <p:spPr>
          <a:xfrm>
            <a:off x="4742017" y="640080"/>
            <a:ext cx="6798082" cy="557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07204-AE49-C712-63EB-B6CC46F98C6D}"/>
              </a:ext>
            </a:extLst>
          </p:cNvPr>
          <p:cNvSpPr txBox="1"/>
          <p:nvPr/>
        </p:nvSpPr>
        <p:spPr>
          <a:xfrm>
            <a:off x="70566" y="675174"/>
            <a:ext cx="4149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+mj-lt"/>
              </a:rPr>
              <a:t>Continued</a:t>
            </a:r>
            <a:r>
              <a:rPr lang="en-IN" sz="4800" b="1" dirty="0">
                <a:latin typeface="+mj-lt"/>
              </a:rPr>
              <a:t> </a:t>
            </a:r>
            <a:r>
              <a:rPr lang="en-IN" sz="4800" b="1" dirty="0">
                <a:solidFill>
                  <a:schemeClr val="bg1"/>
                </a:solidFill>
                <a:latin typeface="+mj-lt"/>
              </a:rPr>
              <a:t>EDA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034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CDFA-1312-E468-8DCB-1BCCF3391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5" y="1868364"/>
            <a:ext cx="10058400" cy="532815"/>
          </a:xfrm>
        </p:spPr>
        <p:txBody>
          <a:bodyPr>
            <a:noAutofit/>
          </a:bodyPr>
          <a:lstStyle/>
          <a:p>
            <a:pPr algn="just"/>
            <a:r>
              <a:rPr lang="en-IN" sz="1800" dirty="0">
                <a:latin typeface="Calibri body"/>
              </a:rPr>
              <a:t>Understanding the variation of registered and unregistered users </a:t>
            </a:r>
            <a:r>
              <a:rPr lang="en-IN" sz="1800" dirty="0">
                <a:latin typeface="+mn-lt"/>
              </a:rPr>
              <a:t>on</a:t>
            </a:r>
            <a:r>
              <a:rPr lang="en-IN" sz="1800" dirty="0">
                <a:latin typeface="Calibri body"/>
              </a:rPr>
              <a:t> hourly basis for weekdays and weekends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F4FFD2-77B2-D01D-2199-95E39CB805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62" y="2579938"/>
            <a:ext cx="10058400" cy="36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9BCB45-82FB-D8F4-ABAE-F650D690F202}"/>
              </a:ext>
            </a:extLst>
          </p:cNvPr>
          <p:cNvSpPr txBox="1"/>
          <p:nvPr/>
        </p:nvSpPr>
        <p:spPr>
          <a:xfrm>
            <a:off x="3560626" y="901210"/>
            <a:ext cx="4962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Hourly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791349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</TotalTime>
  <Words>755</Words>
  <Application>Microsoft Office PowerPoint</Application>
  <PresentationFormat>Widescreen</PresentationFormat>
  <Paragraphs>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body</vt:lpstr>
      <vt:lpstr>Calibri Light</vt:lpstr>
      <vt:lpstr>Montserrat</vt:lpstr>
      <vt:lpstr>Wingdings</vt:lpstr>
      <vt:lpstr>Retrospect</vt:lpstr>
      <vt:lpstr>Predicting Bike Share due to Weather Forecast IE 7300 Statistical Learning for Engineers Project Overview By Group- 12 </vt:lpstr>
      <vt:lpstr>Introduction</vt:lpstr>
      <vt:lpstr>Data Description</vt:lpstr>
      <vt:lpstr>PowerPoint Presentation</vt:lpstr>
      <vt:lpstr>Data Preprocessing – Validation and Cleaning</vt:lpstr>
      <vt:lpstr>Data Preprocessing – Engineering</vt:lpstr>
      <vt:lpstr>Exploratory Data Analysis:</vt:lpstr>
      <vt:lpstr>PowerPoint Presentation</vt:lpstr>
      <vt:lpstr>Understanding the variation of registered and unregistered users on hourly basis for weekdays and weekends</vt:lpstr>
      <vt:lpstr>Understanding the relation between temperature, humidity &amp; windspeed vs the users through regression plots  Reasoning behind heat_index from previous slide</vt:lpstr>
      <vt:lpstr>Methodologies Applied:</vt:lpstr>
      <vt:lpstr>LINEAR REGRESSION </vt:lpstr>
      <vt:lpstr>Building the Baseline</vt:lpstr>
      <vt:lpstr>Gradient Descent</vt:lpstr>
      <vt:lpstr>ADDING THE PENALTY</vt:lpstr>
      <vt:lpstr>ADDITIONAL ALTERATIONS </vt:lpstr>
      <vt:lpstr>Neural Network: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Bike Share due to Weather Forecast IE 7300 Statistical Learning for Engineers Project Overview By Group- 12</dc:title>
  <dc:creator>Varun Vyas</dc:creator>
  <cp:lastModifiedBy>Vincenzo Coppola</cp:lastModifiedBy>
  <cp:revision>4</cp:revision>
  <dcterms:created xsi:type="dcterms:W3CDTF">2023-04-17T17:07:41Z</dcterms:created>
  <dcterms:modified xsi:type="dcterms:W3CDTF">2023-04-18T23:50:35Z</dcterms:modified>
</cp:coreProperties>
</file>